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autoAdjust="0"/>
    <p:restoredTop sz="94584" autoAdjust="0"/>
  </p:normalViewPr>
  <p:slideViewPr>
    <p:cSldViewPr snapToGrid="0" snapToObjects="1">
      <p:cViewPr varScale="1">
        <p:scale>
          <a:sx n="90" d="100"/>
          <a:sy n="90" d="100"/>
        </p:scale>
        <p:origin x="-752" y="-96"/>
      </p:cViewPr>
      <p:guideLst>
        <p:guide orient="horz" pos="2160"/>
        <p:guide pos="2880"/>
      </p:guideLst>
    </p:cSldViewPr>
  </p:slideViewPr>
  <p:outlineViewPr>
    <p:cViewPr>
      <p:scale>
        <a:sx n="33" d="100"/>
        <a:sy n="33" d="100"/>
      </p:scale>
      <p:origin x="0" y="404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5447E8-D4C0-C846-B307-DAB1F4502300}" type="datetimeFigureOut">
              <a:rPr lang="en-US" smtClean="0"/>
              <a:t>2015-09-14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C482D2-CC7E-854A-8D84-97BBF5488E65}" type="slidenum">
              <a:rPr lang="en-US" smtClean="0"/>
              <a:t>‹#›</a:t>
            </a:fld>
            <a:endParaRPr lang="en-US"/>
          </a:p>
        </p:txBody>
      </p:sp>
    </p:spTree>
    <p:extLst>
      <p:ext uri="{BB962C8B-B14F-4D97-AF65-F5344CB8AC3E}">
        <p14:creationId xmlns:p14="http://schemas.microsoft.com/office/powerpoint/2010/main" val="251769792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White </a:t>
            </a:r>
            <a:r>
              <a:rPr lang="en-US" dirty="0" smtClean="0"/>
              <a:t>River Ontario</a:t>
            </a:r>
            <a:endParaRPr lang="en-US" dirty="0"/>
          </a:p>
        </p:txBody>
      </p:sp>
      <p:sp>
        <p:nvSpPr>
          <p:cNvPr id="4" name="Slide Number Placeholder 3"/>
          <p:cNvSpPr>
            <a:spLocks noGrp="1"/>
          </p:cNvSpPr>
          <p:nvPr>
            <p:ph type="sldNum" sz="quarter" idx="10"/>
          </p:nvPr>
        </p:nvSpPr>
        <p:spPr/>
        <p:txBody>
          <a:bodyPr/>
          <a:lstStyle/>
          <a:p>
            <a:fld id="{24C482D2-CC7E-854A-8D84-97BBF5488E65}" type="slidenum">
              <a:rPr lang="en-US" smtClean="0"/>
              <a:t>11</a:t>
            </a:fld>
            <a:endParaRPr lang="en-US"/>
          </a:p>
        </p:txBody>
      </p:sp>
    </p:spTree>
    <p:extLst>
      <p:ext uri="{BB962C8B-B14F-4D97-AF65-F5344CB8AC3E}">
        <p14:creationId xmlns:p14="http://schemas.microsoft.com/office/powerpoint/2010/main" val="775701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76A05B18-282B-8B48-8EDA-289954280B65}" type="datetimeFigureOut">
              <a:rPr lang="en-US" smtClean="0"/>
              <a:t>2015-09-14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99D47-94E1-4C41-877E-DD9D3CC77C16}" type="slidenum">
              <a:rPr lang="en-US" smtClean="0"/>
              <a:t>‹#›</a:t>
            </a:fld>
            <a:endParaRPr lang="en-US"/>
          </a:p>
        </p:txBody>
      </p:sp>
    </p:spTree>
    <p:extLst>
      <p:ext uri="{BB962C8B-B14F-4D97-AF65-F5344CB8AC3E}">
        <p14:creationId xmlns:p14="http://schemas.microsoft.com/office/powerpoint/2010/main" val="3244829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76A05B18-282B-8B48-8EDA-289954280B65}" type="datetimeFigureOut">
              <a:rPr lang="en-US" smtClean="0"/>
              <a:t>2015-09-14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99D47-94E1-4C41-877E-DD9D3CC77C16}" type="slidenum">
              <a:rPr lang="en-US" smtClean="0"/>
              <a:t>‹#›</a:t>
            </a:fld>
            <a:endParaRPr lang="en-US"/>
          </a:p>
        </p:txBody>
      </p:sp>
    </p:spTree>
    <p:extLst>
      <p:ext uri="{BB962C8B-B14F-4D97-AF65-F5344CB8AC3E}">
        <p14:creationId xmlns:p14="http://schemas.microsoft.com/office/powerpoint/2010/main" val="574601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76A05B18-282B-8B48-8EDA-289954280B65}" type="datetimeFigureOut">
              <a:rPr lang="en-US" smtClean="0"/>
              <a:t>2015-09-14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99D47-94E1-4C41-877E-DD9D3CC77C16}" type="slidenum">
              <a:rPr lang="en-US" smtClean="0"/>
              <a:t>‹#›</a:t>
            </a:fld>
            <a:endParaRPr lang="en-US"/>
          </a:p>
        </p:txBody>
      </p:sp>
    </p:spTree>
    <p:extLst>
      <p:ext uri="{BB962C8B-B14F-4D97-AF65-F5344CB8AC3E}">
        <p14:creationId xmlns:p14="http://schemas.microsoft.com/office/powerpoint/2010/main" val="1838058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76A05B18-282B-8B48-8EDA-289954280B65}" type="datetimeFigureOut">
              <a:rPr lang="en-US" smtClean="0"/>
              <a:t>2015-09-14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99D47-94E1-4C41-877E-DD9D3CC77C16}" type="slidenum">
              <a:rPr lang="en-US" smtClean="0"/>
              <a:t>‹#›</a:t>
            </a:fld>
            <a:endParaRPr lang="en-US"/>
          </a:p>
        </p:txBody>
      </p:sp>
    </p:spTree>
    <p:extLst>
      <p:ext uri="{BB962C8B-B14F-4D97-AF65-F5344CB8AC3E}">
        <p14:creationId xmlns:p14="http://schemas.microsoft.com/office/powerpoint/2010/main" val="3949373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76A05B18-282B-8B48-8EDA-289954280B65}" type="datetimeFigureOut">
              <a:rPr lang="en-US" smtClean="0"/>
              <a:t>2015-09-14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99D47-94E1-4C41-877E-DD9D3CC77C16}" type="slidenum">
              <a:rPr lang="en-US" smtClean="0"/>
              <a:t>‹#›</a:t>
            </a:fld>
            <a:endParaRPr lang="en-US"/>
          </a:p>
        </p:txBody>
      </p:sp>
    </p:spTree>
    <p:extLst>
      <p:ext uri="{BB962C8B-B14F-4D97-AF65-F5344CB8AC3E}">
        <p14:creationId xmlns:p14="http://schemas.microsoft.com/office/powerpoint/2010/main" val="2530727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76A05B18-282B-8B48-8EDA-289954280B65}" type="datetimeFigureOut">
              <a:rPr lang="en-US" smtClean="0"/>
              <a:t>2015-09-14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F99D47-94E1-4C41-877E-DD9D3CC77C16}" type="slidenum">
              <a:rPr lang="en-US" smtClean="0"/>
              <a:t>‹#›</a:t>
            </a:fld>
            <a:endParaRPr lang="en-US"/>
          </a:p>
        </p:txBody>
      </p:sp>
    </p:spTree>
    <p:extLst>
      <p:ext uri="{BB962C8B-B14F-4D97-AF65-F5344CB8AC3E}">
        <p14:creationId xmlns:p14="http://schemas.microsoft.com/office/powerpoint/2010/main" val="75118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76A05B18-282B-8B48-8EDA-289954280B65}" type="datetimeFigureOut">
              <a:rPr lang="en-US" smtClean="0"/>
              <a:t>2015-09-14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F99D47-94E1-4C41-877E-DD9D3CC77C16}" type="slidenum">
              <a:rPr lang="en-US" smtClean="0"/>
              <a:t>‹#›</a:t>
            </a:fld>
            <a:endParaRPr lang="en-US"/>
          </a:p>
        </p:txBody>
      </p:sp>
    </p:spTree>
    <p:extLst>
      <p:ext uri="{BB962C8B-B14F-4D97-AF65-F5344CB8AC3E}">
        <p14:creationId xmlns:p14="http://schemas.microsoft.com/office/powerpoint/2010/main" val="458288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76A05B18-282B-8B48-8EDA-289954280B65}" type="datetimeFigureOut">
              <a:rPr lang="en-US" smtClean="0"/>
              <a:t>2015-09-14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F99D47-94E1-4C41-877E-DD9D3CC77C16}" type="slidenum">
              <a:rPr lang="en-US" smtClean="0"/>
              <a:t>‹#›</a:t>
            </a:fld>
            <a:endParaRPr lang="en-US"/>
          </a:p>
        </p:txBody>
      </p:sp>
    </p:spTree>
    <p:extLst>
      <p:ext uri="{BB962C8B-B14F-4D97-AF65-F5344CB8AC3E}">
        <p14:creationId xmlns:p14="http://schemas.microsoft.com/office/powerpoint/2010/main" val="3773627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A05B18-282B-8B48-8EDA-289954280B65}" type="datetimeFigureOut">
              <a:rPr lang="en-US" smtClean="0"/>
              <a:t>2015-09-14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F99D47-94E1-4C41-877E-DD9D3CC77C16}" type="slidenum">
              <a:rPr lang="en-US" smtClean="0"/>
              <a:t>‹#›</a:t>
            </a:fld>
            <a:endParaRPr lang="en-US"/>
          </a:p>
        </p:txBody>
      </p:sp>
    </p:spTree>
    <p:extLst>
      <p:ext uri="{BB962C8B-B14F-4D97-AF65-F5344CB8AC3E}">
        <p14:creationId xmlns:p14="http://schemas.microsoft.com/office/powerpoint/2010/main" val="1909132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76A05B18-282B-8B48-8EDA-289954280B65}" type="datetimeFigureOut">
              <a:rPr lang="en-US" smtClean="0"/>
              <a:t>2015-09-14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F99D47-94E1-4C41-877E-DD9D3CC77C16}" type="slidenum">
              <a:rPr lang="en-US" smtClean="0"/>
              <a:t>‹#›</a:t>
            </a:fld>
            <a:endParaRPr lang="en-US"/>
          </a:p>
        </p:txBody>
      </p:sp>
    </p:spTree>
    <p:extLst>
      <p:ext uri="{BB962C8B-B14F-4D97-AF65-F5344CB8AC3E}">
        <p14:creationId xmlns:p14="http://schemas.microsoft.com/office/powerpoint/2010/main" val="2714144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76A05B18-282B-8B48-8EDA-289954280B65}" type="datetimeFigureOut">
              <a:rPr lang="en-US" smtClean="0"/>
              <a:t>2015-09-14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F99D47-94E1-4C41-877E-DD9D3CC77C16}" type="slidenum">
              <a:rPr lang="en-US" smtClean="0"/>
              <a:t>‹#›</a:t>
            </a:fld>
            <a:endParaRPr lang="en-US"/>
          </a:p>
        </p:txBody>
      </p:sp>
    </p:spTree>
    <p:extLst>
      <p:ext uri="{BB962C8B-B14F-4D97-AF65-F5344CB8AC3E}">
        <p14:creationId xmlns:p14="http://schemas.microsoft.com/office/powerpoint/2010/main" val="26460852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A05B18-282B-8B48-8EDA-289954280B65}" type="datetimeFigureOut">
              <a:rPr lang="en-US" smtClean="0"/>
              <a:t>2015-09-14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F99D47-94E1-4C41-877E-DD9D3CC77C16}" type="slidenum">
              <a:rPr lang="en-US" smtClean="0"/>
              <a:t>‹#›</a:t>
            </a:fld>
            <a:endParaRPr lang="en-US"/>
          </a:p>
        </p:txBody>
      </p:sp>
    </p:spTree>
    <p:extLst>
      <p:ext uri="{BB962C8B-B14F-4D97-AF65-F5344CB8AC3E}">
        <p14:creationId xmlns:p14="http://schemas.microsoft.com/office/powerpoint/2010/main" val="1452369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819150" y="-60325"/>
            <a:ext cx="4381500" cy="4813300"/>
          </a:xfrm>
          <a:prstGeom prst="rect">
            <a:avLst/>
          </a:prstGeom>
        </p:spPr>
      </p:pic>
      <p:sp>
        <p:nvSpPr>
          <p:cNvPr id="2" name="Title 1"/>
          <p:cNvSpPr>
            <a:spLocks noGrp="1"/>
          </p:cNvSpPr>
          <p:nvPr>
            <p:ph type="ctrTitle"/>
          </p:nvPr>
        </p:nvSpPr>
        <p:spPr/>
        <p:txBody>
          <a:bodyPr/>
          <a:lstStyle/>
          <a:p>
            <a:r>
              <a:rPr lang="en-US" dirty="0" smtClean="0"/>
              <a:t>Tourism 12</a:t>
            </a:r>
            <a:endParaRPr lang="en-US" dirty="0"/>
          </a:p>
        </p:txBody>
      </p:sp>
      <p:sp>
        <p:nvSpPr>
          <p:cNvPr id="3" name="Subtitle 2"/>
          <p:cNvSpPr>
            <a:spLocks noGrp="1"/>
          </p:cNvSpPr>
          <p:nvPr>
            <p:ph type="subTitle" idx="1"/>
          </p:nvPr>
        </p:nvSpPr>
        <p:spPr/>
        <p:txBody>
          <a:bodyPr/>
          <a:lstStyle/>
          <a:p>
            <a:r>
              <a:rPr lang="en-US" dirty="0" smtClean="0">
                <a:solidFill>
                  <a:schemeClr val="tx1"/>
                </a:solidFill>
              </a:rPr>
              <a:t>Travelers: What does a Typical Traveler look like?</a:t>
            </a:r>
            <a:endParaRPr lang="en-US" dirty="0">
              <a:solidFill>
                <a:schemeClr val="tx1"/>
              </a:solidFill>
            </a:endParaRPr>
          </a:p>
        </p:txBody>
      </p:sp>
    </p:spTree>
    <p:extLst>
      <p:ext uri="{BB962C8B-B14F-4D97-AF65-F5344CB8AC3E}">
        <p14:creationId xmlns:p14="http://schemas.microsoft.com/office/powerpoint/2010/main" val="276529828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Top 10 Destinations for Outbound Tourism (2012)</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pPr marL="514350" indent="-514350">
              <a:buFont typeface="+mj-lt"/>
              <a:buAutoNum type="arabicPeriod"/>
            </a:pPr>
            <a:r>
              <a:rPr lang="en-US" dirty="0" smtClean="0"/>
              <a:t>US</a:t>
            </a:r>
          </a:p>
          <a:p>
            <a:pPr marL="514350" indent="-514350">
              <a:buFont typeface="+mj-lt"/>
              <a:buAutoNum type="arabicPeriod"/>
            </a:pPr>
            <a:r>
              <a:rPr lang="en-US" dirty="0"/>
              <a:t>Mexico </a:t>
            </a:r>
            <a:endParaRPr lang="en-US" dirty="0" smtClean="0"/>
          </a:p>
          <a:p>
            <a:pPr marL="514350" indent="-514350">
              <a:buFont typeface="+mj-lt"/>
              <a:buAutoNum type="arabicPeriod"/>
            </a:pPr>
            <a:r>
              <a:rPr lang="en-US" dirty="0"/>
              <a:t>Cuba </a:t>
            </a:r>
            <a:endParaRPr lang="en-US" dirty="0" smtClean="0"/>
          </a:p>
          <a:p>
            <a:pPr marL="514350" indent="-514350">
              <a:buFont typeface="+mj-lt"/>
              <a:buAutoNum type="arabicPeriod"/>
            </a:pPr>
            <a:r>
              <a:rPr lang="en-US" dirty="0"/>
              <a:t>UK </a:t>
            </a:r>
            <a:endParaRPr lang="en-US" dirty="0" smtClean="0"/>
          </a:p>
          <a:p>
            <a:pPr marL="514350" indent="-514350">
              <a:buFont typeface="+mj-lt"/>
              <a:buAutoNum type="arabicPeriod"/>
            </a:pPr>
            <a:r>
              <a:rPr lang="en-US" dirty="0"/>
              <a:t>Dominican Republic </a:t>
            </a:r>
            <a:endParaRPr lang="en-US" dirty="0" smtClean="0"/>
          </a:p>
          <a:p>
            <a:pPr marL="514350" indent="-514350">
              <a:buFont typeface="+mj-lt"/>
              <a:buAutoNum type="arabicPeriod"/>
            </a:pPr>
            <a:r>
              <a:rPr lang="en-US" dirty="0"/>
              <a:t>France </a:t>
            </a:r>
            <a:endParaRPr lang="en-US" dirty="0" smtClean="0"/>
          </a:p>
          <a:p>
            <a:pPr marL="514350" indent="-514350">
              <a:buFont typeface="+mj-lt"/>
              <a:buAutoNum type="arabicPeriod"/>
            </a:pPr>
            <a:r>
              <a:rPr lang="en-US" dirty="0"/>
              <a:t>Italy </a:t>
            </a:r>
            <a:endParaRPr lang="en-US" dirty="0" smtClean="0"/>
          </a:p>
          <a:p>
            <a:pPr marL="514350" indent="-514350">
              <a:buFont typeface="+mj-lt"/>
              <a:buAutoNum type="arabicPeriod"/>
            </a:pPr>
            <a:r>
              <a:rPr lang="en-US" dirty="0"/>
              <a:t>Germany </a:t>
            </a:r>
            <a:endParaRPr lang="en-US" dirty="0" smtClean="0"/>
          </a:p>
          <a:p>
            <a:pPr marL="514350" indent="-514350">
              <a:buFont typeface="+mj-lt"/>
              <a:buAutoNum type="arabicPeriod"/>
            </a:pPr>
            <a:r>
              <a:rPr lang="en-US" dirty="0"/>
              <a:t>Mainland China </a:t>
            </a:r>
            <a:endParaRPr lang="en-US" dirty="0" smtClean="0"/>
          </a:p>
          <a:p>
            <a:pPr marL="514350" indent="-514350">
              <a:buFont typeface="+mj-lt"/>
              <a:buAutoNum type="arabicPeriod"/>
            </a:pPr>
            <a:r>
              <a:rPr lang="en-US" dirty="0"/>
              <a:t>Spain </a:t>
            </a:r>
            <a:endParaRPr lang="en-US" dirty="0" smtClean="0"/>
          </a:p>
          <a:p>
            <a:pPr marL="514350" indent="-514350">
              <a:buFont typeface="+mj-lt"/>
              <a:buAutoNum type="arabicPeriod"/>
            </a:pPr>
            <a:r>
              <a:rPr lang="en-US" dirty="0"/>
              <a:t>Jamaica </a:t>
            </a:r>
            <a:endParaRPr lang="en-US" dirty="0" smtClean="0"/>
          </a:p>
        </p:txBody>
      </p:sp>
    </p:spTree>
    <p:extLst>
      <p:ext uri="{BB962C8B-B14F-4D97-AF65-F5344CB8AC3E}">
        <p14:creationId xmlns:p14="http://schemas.microsoft.com/office/powerpoint/2010/main" val="11302718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28700"/>
            <a:ext cx="8229600" cy="1143000"/>
          </a:xfrm>
        </p:spPr>
        <p:txBody>
          <a:bodyPr>
            <a:normAutofit fontScale="90000"/>
          </a:bodyPr>
          <a:lstStyle/>
          <a:p>
            <a:r>
              <a:rPr lang="en-US" dirty="0" smtClean="0"/>
              <a:t>What do you think are some of Canada’s most popular tourist destinations?</a:t>
            </a:r>
            <a:endParaRPr lang="en-US" dirty="0"/>
          </a:p>
        </p:txBody>
      </p:sp>
      <p:pic>
        <p:nvPicPr>
          <p:cNvPr id="4" name="Content Placeholder 3"/>
          <p:cNvPicPr>
            <a:picLocks noGrp="1" noChangeAspect="1"/>
          </p:cNvPicPr>
          <p:nvPr>
            <p:ph idx="1"/>
          </p:nvPr>
        </p:nvPicPr>
        <p:blipFill>
          <a:blip r:embed="rId3"/>
          <a:srcRect l="-25859" r="-25859"/>
          <a:stretch>
            <a:fillRect/>
          </a:stretch>
        </p:blipFill>
        <p:spPr>
          <a:xfrm>
            <a:off x="634956" y="2727751"/>
            <a:ext cx="6636426" cy="3649779"/>
          </a:xfrm>
        </p:spPr>
      </p:pic>
    </p:spTree>
    <p:extLst>
      <p:ext uri="{BB962C8B-B14F-4D97-AF65-F5344CB8AC3E}">
        <p14:creationId xmlns:p14="http://schemas.microsoft.com/office/powerpoint/2010/main" val="305743365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a:xfrm>
            <a:off x="457200" y="1600200"/>
            <a:ext cx="8686800" cy="5257800"/>
          </a:xfrm>
        </p:spPr>
        <p:txBody>
          <a:bodyPr>
            <a:normAutofit lnSpcReduction="10000"/>
          </a:bodyPr>
          <a:lstStyle/>
          <a:p>
            <a:r>
              <a:rPr lang="en-US" dirty="0" smtClean="0"/>
              <a:t>Interview 3 people and ask them where they last travelled to (outside the lower mainland).  Ask them WHY they went (what was their motivation)?  What might’ve been barriers for them if they hadn’t gone?</a:t>
            </a:r>
          </a:p>
          <a:p>
            <a:r>
              <a:rPr lang="en-US" dirty="0" smtClean="0"/>
              <a:t>Choose a province or territory and find 10 random facts about it.  What is one of their big tourist destinations?  What market segmentation would enjoy this the most?  Give details from each category (geographic/psychographic/demographic)</a:t>
            </a:r>
            <a:endParaRPr lang="en-US" dirty="0"/>
          </a:p>
        </p:txBody>
      </p:sp>
    </p:spTree>
    <p:extLst>
      <p:ext uri="{BB962C8B-B14F-4D97-AF65-F5344CB8AC3E}">
        <p14:creationId xmlns:p14="http://schemas.microsoft.com/office/powerpoint/2010/main" val="24494006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Travelers</a:t>
            </a:r>
            <a:endParaRPr lang="en-US" dirty="0"/>
          </a:p>
        </p:txBody>
      </p:sp>
      <p:sp>
        <p:nvSpPr>
          <p:cNvPr id="3" name="Content Placeholder 2"/>
          <p:cNvSpPr>
            <a:spLocks noGrp="1"/>
          </p:cNvSpPr>
          <p:nvPr>
            <p:ph idx="1"/>
          </p:nvPr>
        </p:nvSpPr>
        <p:spPr>
          <a:xfrm>
            <a:off x="457200" y="1600200"/>
            <a:ext cx="8686800" cy="5051425"/>
          </a:xfrm>
        </p:spPr>
        <p:txBody>
          <a:bodyPr>
            <a:normAutofit fontScale="92500" lnSpcReduction="10000"/>
          </a:bodyPr>
          <a:lstStyle/>
          <a:p>
            <a:r>
              <a:rPr lang="en-US" sz="3600" dirty="0" smtClean="0"/>
              <a:t>Knowing travelers is key to successful tourism operations</a:t>
            </a:r>
          </a:p>
          <a:p>
            <a:r>
              <a:rPr lang="en-US" sz="3600" dirty="0" smtClean="0"/>
              <a:t>A few things to know about them:</a:t>
            </a:r>
          </a:p>
          <a:p>
            <a:pPr lvl="1"/>
            <a:r>
              <a:rPr lang="en-US" sz="3600" dirty="0" smtClean="0"/>
              <a:t>why they’re traveling</a:t>
            </a:r>
          </a:p>
          <a:p>
            <a:pPr lvl="1"/>
            <a:r>
              <a:rPr lang="en-US" sz="3600" dirty="0" smtClean="0"/>
              <a:t>where they’re coming from</a:t>
            </a:r>
          </a:p>
          <a:p>
            <a:pPr lvl="1"/>
            <a:r>
              <a:rPr lang="en-US" sz="3600" dirty="0" smtClean="0"/>
              <a:t>where they want to go</a:t>
            </a:r>
          </a:p>
          <a:p>
            <a:pPr lvl="1"/>
            <a:r>
              <a:rPr lang="en-US" sz="3600" dirty="0" smtClean="0"/>
              <a:t>What they want to do</a:t>
            </a:r>
          </a:p>
          <a:p>
            <a:pPr lvl="1"/>
            <a:r>
              <a:rPr lang="en-US" sz="3600" dirty="0" smtClean="0"/>
              <a:t>Details about their age, income, interests, etc.</a:t>
            </a:r>
          </a:p>
          <a:p>
            <a:pPr lvl="1"/>
            <a:endParaRPr lang="en-US" dirty="0"/>
          </a:p>
        </p:txBody>
      </p:sp>
    </p:spTree>
    <p:extLst>
      <p:ext uri="{BB962C8B-B14F-4D97-AF65-F5344CB8AC3E}">
        <p14:creationId xmlns:p14="http://schemas.microsoft.com/office/powerpoint/2010/main" val="37037392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people travel?</a:t>
            </a:r>
            <a:endParaRPr lang="en-US" dirty="0"/>
          </a:p>
        </p:txBody>
      </p:sp>
      <p:sp>
        <p:nvSpPr>
          <p:cNvPr id="3" name="Content Placeholder 2"/>
          <p:cNvSpPr>
            <a:spLocks noGrp="1"/>
          </p:cNvSpPr>
          <p:nvPr>
            <p:ph idx="1"/>
          </p:nvPr>
        </p:nvSpPr>
        <p:spPr>
          <a:xfrm>
            <a:off x="457200" y="1362075"/>
            <a:ext cx="8229600" cy="4525963"/>
          </a:xfrm>
        </p:spPr>
        <p:txBody>
          <a:bodyPr>
            <a:normAutofit/>
          </a:bodyPr>
          <a:lstStyle/>
          <a:p>
            <a:r>
              <a:rPr lang="en-US" sz="3600" dirty="0" smtClean="0"/>
              <a:t>3 main reasons:</a:t>
            </a:r>
          </a:p>
          <a:p>
            <a:pPr lvl="1"/>
            <a:r>
              <a:rPr lang="en-US" dirty="0" smtClean="0"/>
              <a:t>Vacation and leisure</a:t>
            </a:r>
          </a:p>
          <a:p>
            <a:pPr lvl="1"/>
            <a:r>
              <a:rPr lang="en-US" dirty="0" smtClean="0"/>
              <a:t>Business</a:t>
            </a:r>
          </a:p>
          <a:p>
            <a:pPr lvl="1"/>
            <a:r>
              <a:rPr lang="en-US" dirty="0" smtClean="0"/>
              <a:t>Visit friends and relatives</a:t>
            </a:r>
            <a:endParaRPr lang="en-US" dirty="0"/>
          </a:p>
        </p:txBody>
      </p:sp>
      <p:pic>
        <p:nvPicPr>
          <p:cNvPr id="8" name="Picture 7"/>
          <p:cNvPicPr>
            <a:picLocks noChangeAspect="1"/>
          </p:cNvPicPr>
          <p:nvPr/>
        </p:nvPicPr>
        <p:blipFill rotWithShape="1">
          <a:blip r:embed="rId2"/>
          <a:srcRect l="51836" t="19976" r="11183" b="43330"/>
          <a:stretch/>
        </p:blipFill>
        <p:spPr>
          <a:xfrm>
            <a:off x="2067274" y="3433058"/>
            <a:ext cx="5522578" cy="3424942"/>
          </a:xfrm>
          <a:prstGeom prst="rect">
            <a:avLst/>
          </a:prstGeom>
        </p:spPr>
      </p:pic>
    </p:spTree>
    <p:extLst>
      <p:ext uri="{BB962C8B-B14F-4D97-AF65-F5344CB8AC3E}">
        <p14:creationId xmlns:p14="http://schemas.microsoft.com/office/powerpoint/2010/main" val="369256859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Travel Market Segmentation</a:t>
            </a:r>
            <a:endParaRPr lang="en-US" dirty="0"/>
          </a:p>
        </p:txBody>
      </p:sp>
      <p:sp>
        <p:nvSpPr>
          <p:cNvPr id="3" name="Content Placeholder 2"/>
          <p:cNvSpPr>
            <a:spLocks noGrp="1"/>
          </p:cNvSpPr>
          <p:nvPr>
            <p:ph idx="1"/>
          </p:nvPr>
        </p:nvSpPr>
        <p:spPr>
          <a:xfrm>
            <a:off x="314325" y="1600200"/>
            <a:ext cx="8845550" cy="5257800"/>
          </a:xfrm>
        </p:spPr>
        <p:txBody>
          <a:bodyPr>
            <a:normAutofit lnSpcReduction="10000"/>
          </a:bodyPr>
          <a:lstStyle/>
          <a:p>
            <a:r>
              <a:rPr lang="en-US" dirty="0" smtClean="0"/>
              <a:t>The 3 main reasons why people travel are actually made up of many ‘sub-categories’ or travelers</a:t>
            </a:r>
          </a:p>
          <a:p>
            <a:r>
              <a:rPr lang="en-US" dirty="0" smtClean="0"/>
              <a:t>Sub-categories are called </a:t>
            </a:r>
            <a:r>
              <a:rPr lang="en-US" b="1" dirty="0" smtClean="0"/>
              <a:t>market segments</a:t>
            </a:r>
          </a:p>
          <a:p>
            <a:r>
              <a:rPr lang="en-US" dirty="0" smtClean="0"/>
              <a:t>3 main types of market segmentation:</a:t>
            </a:r>
          </a:p>
          <a:p>
            <a:pPr lvl="1"/>
            <a:r>
              <a:rPr lang="en-US" dirty="0" smtClean="0"/>
              <a:t>Geographic</a:t>
            </a:r>
          </a:p>
          <a:p>
            <a:pPr lvl="1"/>
            <a:r>
              <a:rPr lang="en-US" dirty="0" smtClean="0"/>
              <a:t>Demographic</a:t>
            </a:r>
          </a:p>
          <a:p>
            <a:pPr lvl="1"/>
            <a:r>
              <a:rPr lang="en-US" dirty="0" smtClean="0"/>
              <a:t>Psychographic</a:t>
            </a:r>
          </a:p>
          <a:p>
            <a:r>
              <a:rPr lang="en-US" dirty="0" smtClean="0"/>
              <a:t>Identifying and using market segments helps to better understand travelers and thus to market to them more effectively</a:t>
            </a:r>
            <a:endParaRPr lang="en-US" dirty="0"/>
          </a:p>
        </p:txBody>
      </p:sp>
    </p:spTree>
    <p:extLst>
      <p:ext uri="{BB962C8B-B14F-4D97-AF65-F5344CB8AC3E}">
        <p14:creationId xmlns:p14="http://schemas.microsoft.com/office/powerpoint/2010/main" val="6458808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Travel Market Segmentation (</a:t>
            </a:r>
            <a:r>
              <a:rPr lang="en-US" dirty="0" err="1" smtClean="0"/>
              <a:t>contd</a:t>
            </a:r>
            <a:r>
              <a:rPr lang="en-US" dirty="0" smtClean="0"/>
              <a:t>)</a:t>
            </a:r>
            <a:endParaRPr lang="en-US" dirty="0"/>
          </a:p>
        </p:txBody>
      </p:sp>
      <p:sp>
        <p:nvSpPr>
          <p:cNvPr id="3" name="Content Placeholder 2"/>
          <p:cNvSpPr>
            <a:spLocks noGrp="1"/>
          </p:cNvSpPr>
          <p:nvPr>
            <p:ph idx="1"/>
          </p:nvPr>
        </p:nvSpPr>
        <p:spPr/>
        <p:txBody>
          <a:bodyPr>
            <a:normAutofit fontScale="32500" lnSpcReduction="20000"/>
          </a:bodyPr>
          <a:lstStyle/>
          <a:p>
            <a:r>
              <a:rPr lang="en-US" sz="11100" b="1" u="sng" dirty="0" smtClean="0"/>
              <a:t>Geographic:</a:t>
            </a:r>
          </a:p>
          <a:p>
            <a:pPr lvl="1"/>
            <a:r>
              <a:rPr lang="en-US" sz="11100" dirty="0" smtClean="0"/>
              <a:t>Defining a target market according to where they live</a:t>
            </a:r>
          </a:p>
          <a:p>
            <a:pPr lvl="1"/>
            <a:r>
              <a:rPr lang="en-US" sz="11100" dirty="0" smtClean="0"/>
              <a:t>Ex: warm destinations such as Mexico market to people in Canada during the winter, when Canadians might want a break from the cold</a:t>
            </a:r>
          </a:p>
          <a:p>
            <a:pPr marL="457200" lvl="1" indent="0">
              <a:buNone/>
            </a:pPr>
            <a:endParaRPr lang="en-US" dirty="0"/>
          </a:p>
        </p:txBody>
      </p:sp>
    </p:spTree>
    <p:extLst>
      <p:ext uri="{BB962C8B-B14F-4D97-AF65-F5344CB8AC3E}">
        <p14:creationId xmlns:p14="http://schemas.microsoft.com/office/powerpoint/2010/main" val="229700674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b="1" u="sng" dirty="0" smtClean="0"/>
              <a:t>Demographic:</a:t>
            </a:r>
          </a:p>
          <a:p>
            <a:pPr lvl="1"/>
            <a:r>
              <a:rPr lang="en-US" sz="3600" dirty="0" smtClean="0"/>
              <a:t>Defining a target market according to characteristics like age, gender, education, income, ethnic origin, etc.</a:t>
            </a:r>
          </a:p>
          <a:p>
            <a:pPr lvl="1"/>
            <a:r>
              <a:rPr lang="en-US" sz="3600" dirty="0" smtClean="0"/>
              <a:t>Ex: cruises are often marketed to seniors more than any other age group</a:t>
            </a:r>
            <a:endParaRPr lang="en-US" sz="3600" dirty="0"/>
          </a:p>
        </p:txBody>
      </p:sp>
    </p:spTree>
    <p:extLst>
      <p:ext uri="{BB962C8B-B14F-4D97-AF65-F5344CB8AC3E}">
        <p14:creationId xmlns:p14="http://schemas.microsoft.com/office/powerpoint/2010/main" val="50093898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u="sng" dirty="0" smtClean="0"/>
              <a:t>Psychographic: </a:t>
            </a:r>
          </a:p>
          <a:p>
            <a:pPr lvl="1"/>
            <a:r>
              <a:rPr lang="en-US" dirty="0" smtClean="0"/>
              <a:t>Defining a target market according to their preferred activities, their interests, and their opinions</a:t>
            </a:r>
          </a:p>
          <a:p>
            <a:pPr lvl="1"/>
            <a:r>
              <a:rPr lang="en-US" dirty="0" smtClean="0"/>
              <a:t>Ex: African safari vacations are marketed to people with a sense of adventure and enjoy the outdoors</a:t>
            </a:r>
            <a:endParaRPr lang="en-US" dirty="0"/>
          </a:p>
        </p:txBody>
      </p:sp>
    </p:spTree>
    <p:extLst>
      <p:ext uri="{BB962C8B-B14F-4D97-AF65-F5344CB8AC3E}">
        <p14:creationId xmlns:p14="http://schemas.microsoft.com/office/powerpoint/2010/main" val="178398044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People Don’t Travel (review)</a:t>
            </a:r>
            <a:endParaRPr lang="en-US" dirty="0"/>
          </a:p>
        </p:txBody>
      </p:sp>
      <p:sp>
        <p:nvSpPr>
          <p:cNvPr id="3" name="Content Placeholder 2"/>
          <p:cNvSpPr>
            <a:spLocks noGrp="1"/>
          </p:cNvSpPr>
          <p:nvPr>
            <p:ph idx="1"/>
          </p:nvPr>
        </p:nvSpPr>
        <p:spPr/>
        <p:txBody>
          <a:bodyPr/>
          <a:lstStyle/>
          <a:p>
            <a:r>
              <a:rPr lang="en-US" dirty="0" smtClean="0"/>
              <a:t>Cost</a:t>
            </a:r>
          </a:p>
          <a:p>
            <a:r>
              <a:rPr lang="en-US" dirty="0" smtClean="0"/>
              <a:t>Lack of time</a:t>
            </a:r>
          </a:p>
          <a:p>
            <a:r>
              <a:rPr lang="en-US" dirty="0" smtClean="0"/>
              <a:t>Accessibility or distance</a:t>
            </a:r>
          </a:p>
          <a:p>
            <a:r>
              <a:rPr lang="en-US" dirty="0" smtClean="0"/>
              <a:t>Age</a:t>
            </a:r>
          </a:p>
          <a:p>
            <a:r>
              <a:rPr lang="en-US" dirty="0" smtClean="0"/>
              <a:t>Health</a:t>
            </a:r>
          </a:p>
          <a:p>
            <a:r>
              <a:rPr lang="en-US" dirty="0" smtClean="0"/>
              <a:t>Fear</a:t>
            </a:r>
          </a:p>
          <a:p>
            <a:r>
              <a:rPr lang="en-US" dirty="0" smtClean="0"/>
              <a:t>Travel tastes &amp; experiences</a:t>
            </a:r>
            <a:endParaRPr lang="en-US" dirty="0"/>
          </a:p>
        </p:txBody>
      </p:sp>
    </p:spTree>
    <p:extLst>
      <p:ext uri="{BB962C8B-B14F-4D97-AF65-F5344CB8AC3E}">
        <p14:creationId xmlns:p14="http://schemas.microsoft.com/office/powerpoint/2010/main" val="117363559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Top 10 Sources of Inbound Tourism (2012)</a:t>
            </a:r>
            <a:endParaRPr lang="en-US" dirty="0"/>
          </a:p>
        </p:txBody>
      </p:sp>
      <p:sp>
        <p:nvSpPr>
          <p:cNvPr id="3" name="Content Placeholder 2"/>
          <p:cNvSpPr>
            <a:spLocks noGrp="1"/>
          </p:cNvSpPr>
          <p:nvPr>
            <p:ph idx="1"/>
          </p:nvPr>
        </p:nvSpPr>
        <p:spPr>
          <a:xfrm>
            <a:off x="457200" y="1363912"/>
            <a:ext cx="8229600" cy="5370404"/>
          </a:xfrm>
        </p:spPr>
        <p:txBody>
          <a:bodyPr>
            <a:normAutofit fontScale="92500" lnSpcReduction="20000"/>
          </a:bodyPr>
          <a:lstStyle/>
          <a:p>
            <a:pPr marL="514350" indent="-514350">
              <a:buFont typeface="+mj-lt"/>
              <a:buAutoNum type="arabicPeriod"/>
            </a:pPr>
            <a:r>
              <a:rPr lang="en-US" b="1" dirty="0" smtClean="0"/>
              <a:t>US </a:t>
            </a:r>
            <a:r>
              <a:rPr lang="en-US" dirty="0" smtClean="0"/>
              <a:t> </a:t>
            </a:r>
          </a:p>
          <a:p>
            <a:pPr marL="514350" indent="-514350">
              <a:buFont typeface="+mj-lt"/>
              <a:buAutoNum type="arabicPeriod"/>
            </a:pPr>
            <a:r>
              <a:rPr lang="en-US" b="1" dirty="0" smtClean="0"/>
              <a:t>United Kingdom </a:t>
            </a:r>
          </a:p>
          <a:p>
            <a:pPr marL="514350" indent="-514350">
              <a:buFont typeface="+mj-lt"/>
              <a:buAutoNum type="arabicPeriod"/>
            </a:pPr>
            <a:r>
              <a:rPr lang="en-US" b="1" dirty="0" smtClean="0">
                <a:effectLst/>
              </a:rPr>
              <a:t>France</a:t>
            </a:r>
          </a:p>
          <a:p>
            <a:pPr marL="514350" indent="-514350">
              <a:buFont typeface="+mj-lt"/>
              <a:buAutoNum type="arabicPeriod"/>
            </a:pPr>
            <a:r>
              <a:rPr lang="en-US" b="1" dirty="0" smtClean="0"/>
              <a:t>Germany</a:t>
            </a:r>
          </a:p>
          <a:p>
            <a:pPr marL="514350" indent="-514350">
              <a:buFont typeface="+mj-lt"/>
              <a:buAutoNum type="arabicPeriod"/>
            </a:pPr>
            <a:r>
              <a:rPr lang="en-US" b="1" dirty="0" smtClean="0">
                <a:effectLst/>
              </a:rPr>
              <a:t>China</a:t>
            </a:r>
          </a:p>
          <a:p>
            <a:pPr marL="514350" indent="-514350">
              <a:buFont typeface="+mj-lt"/>
              <a:buAutoNum type="arabicPeriod"/>
            </a:pPr>
            <a:r>
              <a:rPr lang="en-US" b="1" dirty="0" smtClean="0"/>
              <a:t>Australia</a:t>
            </a:r>
          </a:p>
          <a:p>
            <a:pPr marL="514350" indent="-514350">
              <a:buFont typeface="+mj-lt"/>
              <a:buAutoNum type="arabicPeriod"/>
            </a:pPr>
            <a:r>
              <a:rPr lang="en-US" b="1" dirty="0" smtClean="0">
                <a:effectLst/>
              </a:rPr>
              <a:t>Japan</a:t>
            </a:r>
          </a:p>
          <a:p>
            <a:pPr marL="514350" indent="-514350">
              <a:buFont typeface="+mj-lt"/>
              <a:buAutoNum type="arabicPeriod"/>
            </a:pPr>
            <a:r>
              <a:rPr lang="en-US" b="1" dirty="0" smtClean="0"/>
              <a:t>India</a:t>
            </a:r>
          </a:p>
          <a:p>
            <a:pPr marL="514350" indent="-514350">
              <a:buFont typeface="+mj-lt"/>
              <a:buAutoNum type="arabicPeriod"/>
            </a:pPr>
            <a:r>
              <a:rPr lang="en-US" b="1" dirty="0" smtClean="0"/>
              <a:t>Mexico</a:t>
            </a:r>
          </a:p>
          <a:p>
            <a:pPr marL="514350" indent="-514350">
              <a:buFont typeface="+mj-lt"/>
              <a:buAutoNum type="arabicPeriod"/>
            </a:pPr>
            <a:r>
              <a:rPr lang="en-US" b="1" dirty="0" smtClean="0">
                <a:effectLst/>
              </a:rPr>
              <a:t>South Korea</a:t>
            </a:r>
          </a:p>
          <a:p>
            <a:pPr marL="514350" indent="-514350">
              <a:buFont typeface="+mj-lt"/>
              <a:buAutoNum type="arabicPeriod"/>
            </a:pPr>
            <a:r>
              <a:rPr lang="en-US" b="1" dirty="0" smtClean="0"/>
              <a:t>Hong Kong</a:t>
            </a:r>
            <a:endParaRPr lang="en-US" dirty="0" smtClean="0">
              <a:effectLst/>
            </a:endParaRPr>
          </a:p>
          <a:p>
            <a:endParaRPr lang="en-US" dirty="0" smtClean="0"/>
          </a:p>
          <a:p>
            <a:endParaRPr lang="en-US" dirty="0"/>
          </a:p>
        </p:txBody>
      </p:sp>
    </p:spTree>
    <p:extLst>
      <p:ext uri="{BB962C8B-B14F-4D97-AF65-F5344CB8AC3E}">
        <p14:creationId xmlns:p14="http://schemas.microsoft.com/office/powerpoint/2010/main" val="331508625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4177</TotalTime>
  <Words>416</Words>
  <Application>Microsoft Macintosh PowerPoint</Application>
  <PresentationFormat>On-screen Show (4:3)</PresentationFormat>
  <Paragraphs>71</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Tourism 12</vt:lpstr>
      <vt:lpstr>Understanding Travelers</vt:lpstr>
      <vt:lpstr>Why do people travel?</vt:lpstr>
      <vt:lpstr>Travel Market Segmentation</vt:lpstr>
      <vt:lpstr>Travel Market Segmentation (contd)</vt:lpstr>
      <vt:lpstr>PowerPoint Presentation</vt:lpstr>
      <vt:lpstr>PowerPoint Presentation</vt:lpstr>
      <vt:lpstr>Why People Don’t Travel (review)</vt:lpstr>
      <vt:lpstr>Top 10 Sources of Inbound Tourism (2012)</vt:lpstr>
      <vt:lpstr>Top 10 Destinations for Outbound Tourism (2012)</vt:lpstr>
      <vt:lpstr>What do you think are some of Canada’s most popular tourist destinations?</vt:lpstr>
      <vt:lpstr>Homework</vt:lpstr>
    </vt:vector>
  </TitlesOfParts>
  <Company>School District #35 (Langley)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Tourism 12</dc:title>
  <dc:creator>sd35 user</dc:creator>
  <cp:lastModifiedBy>sd35 user</cp:lastModifiedBy>
  <cp:revision>11</cp:revision>
  <dcterms:created xsi:type="dcterms:W3CDTF">2014-10-06T20:10:28Z</dcterms:created>
  <dcterms:modified xsi:type="dcterms:W3CDTF">2015-09-15T04:15:56Z</dcterms:modified>
</cp:coreProperties>
</file>